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5" r:id="rId5"/>
    <p:sldId id="266" r:id="rId6"/>
    <p:sldId id="258" r:id="rId7"/>
    <p:sldId id="257" r:id="rId8"/>
    <p:sldId id="267" r:id="rId9"/>
    <p:sldId id="259" r:id="rId10"/>
    <p:sldId id="268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0"/>
            <a:ext cx="7677150" cy="1825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Қош келдіңіздер,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әдебиеттік оқу сабағына!!!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429000"/>
            <a:ext cx="1816513" cy="317658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2348880"/>
            <a:ext cx="7677150" cy="1825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kk-KZ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Тақырыбы:  </a:t>
            </a:r>
            <a:r>
              <a:rPr lang="kk-KZ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Өзеннің пайдасы.</a:t>
            </a:r>
            <a:endParaRPr lang="ru-RU" sz="40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Өзен. </a:t>
            </a:r>
            <a:r>
              <a:rPr lang="kk-KZ" sz="4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Ыбырай Алтынсарин.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23528" y="4509120"/>
            <a:ext cx="7677150" cy="1825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549400" y="190500"/>
            <a:ext cx="5689600" cy="247650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5400" b="1" i="1" dirty="0">
                <a:solidFill>
                  <a:srgbClr val="C00000"/>
                </a:solidFill>
                <a:latin typeface="Times New Roman KZ" panose="02020603050405020304" pitchFamily="18" charset="0"/>
                <a:ea typeface="Times New Roman KZ" panose="02020603050405020304" pitchFamily="18" charset="0"/>
              </a:rPr>
              <a:t>Үйге тапсырма</a:t>
            </a:r>
            <a:endParaRPr lang="ru-RU" sz="5400" b="1" i="1" dirty="0">
              <a:solidFill>
                <a:srgbClr val="C00000"/>
              </a:solidFill>
              <a:latin typeface="Times New Roman KZ" panose="02020603050405020304" pitchFamily="18" charset="0"/>
              <a:ea typeface="Times New Roman KZ" panose="02020603050405020304" pitchFamily="18" charset="0"/>
            </a:endParaRPr>
          </a:p>
        </p:txBody>
      </p:sp>
      <p:sp>
        <p:nvSpPr>
          <p:cNvPr id="5" name="Блок-схема: знак завершения 4"/>
          <p:cNvSpPr/>
          <p:nvPr/>
        </p:nvSpPr>
        <p:spPr>
          <a:xfrm>
            <a:off x="323528" y="3182784"/>
            <a:ext cx="8064896" cy="2622480"/>
          </a:xfrm>
          <a:prstGeom prst="flowChartTermina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indent="-742950" algn="ctr">
              <a:buAutoNum type="arabicPeriod"/>
            </a:pPr>
            <a:r>
              <a:rPr lang="kk-KZ" sz="4000" b="1" dirty="0" smtClean="0">
                <a:solidFill>
                  <a:srgbClr val="C00000"/>
                </a:solidFill>
                <a:latin typeface="Times New Roman KZ" panose="02020603050405020304" pitchFamily="18" charset="0"/>
                <a:ea typeface="Times New Roman KZ" panose="02020603050405020304" pitchFamily="18" charset="0"/>
              </a:rPr>
              <a:t>“ӨЗЕН”  өлеңін мәнерлеп оқу.     84-бет</a:t>
            </a:r>
          </a:p>
          <a:p>
            <a:pPr marL="742950" indent="-742950" algn="ctr">
              <a:buAutoNum type="arabicPeriod"/>
            </a:pPr>
            <a:r>
              <a:rPr lang="kk-KZ" sz="4000" b="1" dirty="0" smtClean="0">
                <a:solidFill>
                  <a:srgbClr val="C00000"/>
                </a:solidFill>
                <a:latin typeface="Times New Roman KZ" panose="02020603050405020304" pitchFamily="18" charset="0"/>
                <a:ea typeface="Times New Roman KZ" panose="02020603050405020304" pitchFamily="18" charset="0"/>
              </a:rPr>
              <a:t>Өлең бойынша сурет салу</a:t>
            </a:r>
            <a:endParaRPr lang="ru-RU" sz="4000" b="1" dirty="0">
              <a:solidFill>
                <a:srgbClr val="C00000"/>
              </a:solidFill>
              <a:latin typeface="Times New Roman KZ" panose="02020603050405020304" pitchFamily="18" charset="0"/>
              <a:ea typeface="Times New Roman KZ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769620"/>
            <a:ext cx="8928992" cy="6088380"/>
          </a:xfrm>
          <a:prstGeom prst="rect">
            <a:avLst/>
          </a:prstGeom>
        </p:spPr>
      </p:pic>
      <p:sp>
        <p:nvSpPr>
          <p:cNvPr id="5" name="TextBox 51"/>
          <p:cNvSpPr txBox="1"/>
          <p:nvPr/>
        </p:nvSpPr>
        <p:spPr>
          <a:xfrm>
            <a:off x="1979713" y="260648"/>
            <a:ext cx="6768752" cy="57554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441070">
              <a:lnSpc>
                <a:spcPct val="100000"/>
              </a:lnSpc>
            </a:pPr>
            <a:r>
              <a:rPr lang="en-US" altLang="zh-CN" sz="4400" b="1" spc="-5" dirty="0">
                <a:solidFill>
                  <a:srgbClr val="006EBF"/>
                </a:solidFill>
                <a:latin typeface="Calibri"/>
                <a:ea typeface="Calibri"/>
              </a:rPr>
              <a:t>Кері</a:t>
            </a:r>
            <a:r>
              <a:rPr lang="en-US" altLang="zh-CN" sz="4400" b="1" spc="-35" dirty="0">
                <a:solidFill>
                  <a:srgbClr val="006EBF"/>
                </a:solidFill>
                <a:latin typeface="Calibri"/>
                <a:cs typeface="Calibri"/>
              </a:rPr>
              <a:t> </a:t>
            </a:r>
            <a:r>
              <a:rPr lang="en-US" altLang="zh-CN" sz="4400" b="1" dirty="0">
                <a:solidFill>
                  <a:srgbClr val="006EBF"/>
                </a:solidFill>
                <a:latin typeface="Calibri"/>
                <a:ea typeface="Calibri"/>
              </a:rPr>
              <a:t>байланыс</a:t>
            </a:r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904"/>
              </a:lnSpc>
            </a:pPr>
            <a:endParaRPr lang="en-US" dirty="0" smtClean="0"/>
          </a:p>
          <a:p>
            <a:pPr marL="0" indent="3600958">
              <a:lnSpc>
                <a:spcPct val="100000"/>
              </a:lnSpc>
            </a:pPr>
            <a:r>
              <a:rPr lang="kk-KZ" altLang="zh-CN" sz="24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</a:t>
            </a:r>
          </a:p>
          <a:p>
            <a:pPr marL="0" indent="3600958">
              <a:lnSpc>
                <a:spcPct val="100000"/>
              </a:lnSpc>
            </a:pPr>
            <a:r>
              <a:rPr lang="kk-KZ" altLang="zh-CN" sz="24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</a:t>
            </a:r>
            <a:r>
              <a:rPr lang="en-US" altLang="zh-CN" sz="2400" b="1" spc="-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Ұнаған</a:t>
            </a:r>
            <a:r>
              <a:rPr lang="en-US" altLang="zh-CN" sz="2400" b="1" spc="5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altLang="zh-CN" sz="24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тапсырма</a:t>
            </a:r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000"/>
              </a:lnSpc>
            </a:pPr>
            <a:endParaRPr lang="en-US" dirty="0" smtClean="0"/>
          </a:p>
          <a:p>
            <a:pPr>
              <a:lnSpc>
                <a:spcPts val="1330"/>
              </a:lnSpc>
            </a:pPr>
            <a:endParaRPr lang="en-US" dirty="0" smtClean="0"/>
          </a:p>
          <a:p>
            <a:pPr marL="0">
              <a:lnSpc>
                <a:spcPct val="100000"/>
              </a:lnSpc>
            </a:pPr>
            <a:endParaRPr lang="kk-KZ" altLang="zh-CN" sz="2400" b="1" spc="5" dirty="0" smtClean="0">
              <a:solidFill>
                <a:srgbClr val="000000"/>
              </a:solidFill>
              <a:latin typeface="Calibri"/>
              <a:ea typeface="Calibri"/>
            </a:endParaRPr>
          </a:p>
          <a:p>
            <a:pPr marL="0">
              <a:lnSpc>
                <a:spcPct val="100000"/>
              </a:lnSpc>
            </a:pPr>
            <a:r>
              <a:rPr lang="kk-KZ" altLang="zh-CN" sz="2400" b="1" spc="5" dirty="0" smtClean="0">
                <a:solidFill>
                  <a:srgbClr val="000000"/>
                </a:solidFill>
                <a:latin typeface="Calibri"/>
                <a:ea typeface="Calibri"/>
              </a:rPr>
              <a:t>     Кейбірі                                               </a:t>
            </a:r>
            <a:r>
              <a:rPr lang="en-US" altLang="zh-CN" sz="2400" b="1" spc="5" dirty="0" err="1" smtClean="0">
                <a:solidFill>
                  <a:srgbClr val="000000"/>
                </a:solidFill>
                <a:latin typeface="Calibri"/>
                <a:ea typeface="Calibri"/>
              </a:rPr>
              <a:t>Ұ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Calibri"/>
                <a:ea typeface="Calibri"/>
              </a:rPr>
              <a:t>намаған</a:t>
            </a:r>
            <a:endParaRPr lang="en-US" altLang="zh-CN" sz="2400" b="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>
              <a:lnSpc>
                <a:spcPct val="100000"/>
              </a:lnSpc>
            </a:pPr>
            <a:r>
              <a:rPr lang="kk-KZ" altLang="zh-CN" sz="2400" b="1" spc="-5" dirty="0" smtClean="0">
                <a:solidFill>
                  <a:srgbClr val="000000"/>
                </a:solidFill>
                <a:latin typeface="Calibri"/>
                <a:ea typeface="Calibri"/>
              </a:rPr>
              <a:t>      ұнады                                                </a:t>
            </a:r>
            <a:r>
              <a:rPr lang="en-US" altLang="zh-CN" sz="2400" b="1" spc="-5" dirty="0" err="1" smtClean="0">
                <a:solidFill>
                  <a:srgbClr val="000000"/>
                </a:solidFill>
                <a:latin typeface="Calibri"/>
                <a:ea typeface="Calibri"/>
              </a:rPr>
              <a:t>тап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Calibri"/>
                <a:ea typeface="Calibri"/>
              </a:rPr>
              <a:t>сырма</a:t>
            </a:r>
            <a:endParaRPr lang="en-US" altLang="zh-CN" sz="2400" b="1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260648"/>
            <a:ext cx="71503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Оқу  мақсаттары:</a:t>
            </a:r>
            <a:r>
              <a:rPr lang="kk-KZ" sz="6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556792"/>
            <a:ext cx="88924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kk-KZ" sz="5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3.1.5.1 – өз ойы мен сезімін көркем-бейнелі сөздерді қолдана отырып жеткізу.</a:t>
            </a:r>
            <a:r>
              <a:rPr lang="kk-KZ" sz="5400" b="1" dirty="0" smtClean="0">
                <a:solidFill>
                  <a:srgbClr val="0000CC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kk-KZ" sz="5400" b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54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Өлеңдегі </a:t>
            </a:r>
            <a:r>
              <a:rPr lang="kk-KZ" sz="5400" b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негізгі ойды түсіну.</a:t>
            </a:r>
            <a:endParaRPr lang="ru-RU" sz="54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Бағалау критерийлері: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/>
            <a:r>
              <a:rPr lang="kk-KZ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Өлеңді түсініп оқиды;</a:t>
            </a:r>
            <a:endParaRPr lang="ru-RU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kk-KZ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Сұрақтар құрастырады және оған жауап бере алады;</a:t>
            </a:r>
            <a:endParaRPr lang="ru-RU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kk-KZ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Мәтінге сәйкес келетін ақпаратты табады;</a:t>
            </a:r>
            <a:endParaRPr lang="ru-RU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Өз ойын  көркем-бейнелі сөздерді қолдана отырып жеткізеді.</a:t>
            </a:r>
            <a:endParaRPr lang="ru-RU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752"/>
            <a:ext cx="8229600" cy="710952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  АШАР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24219" t="21125" r="23216" b="37156"/>
          <a:stretch>
            <a:fillRect/>
          </a:stretch>
        </p:blipFill>
        <p:spPr bwMode="auto">
          <a:xfrm>
            <a:off x="0" y="692696"/>
            <a:ext cx="91440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4139952" y="1772816"/>
            <a:ext cx="864096" cy="576064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364088" y="1844824"/>
            <a:ext cx="576064" cy="1368152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5796136" y="980728"/>
            <a:ext cx="648072" cy="36004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1835696" y="1340768"/>
            <a:ext cx="2880320" cy="144016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2" cstate="print"/>
          <a:srcRect l="25721" t="64304" r="26720" b="25475"/>
          <a:stretch>
            <a:fillRect/>
          </a:stretch>
        </p:blipFill>
        <p:spPr bwMode="auto">
          <a:xfrm>
            <a:off x="0" y="5445224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82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ОҚУЛЫҚПЕН ЖҰМЫС</a:t>
            </a:r>
            <a:b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ОҚУШЫЛАР   ОҚУЛЫҚТЫҢ   84-БЕТІНДЕ  БЕРІЛГЕН   ӨЛЕҢМЕН  ОҚЫП  ТАНЫСАДЫ.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1268760"/>
            <a:ext cx="9144000" cy="576064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Таулардан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өзен ағар сарқыраған,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Айнадай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сәуле беріп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жарқыраған.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Жел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соқса, ыстық соқса бір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қалыпта,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Аралап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тасты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арқыраған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Көңілің суын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ішсең ашылады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Денеңде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бар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дертінді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қашырады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Өксіген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оттай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жанып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жануарлар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Өзеннен рақат тауып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басылады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Қынарда тілсіз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тұрған тоғайлар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Шуылдап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желмен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бірге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бас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ұрады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мың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мал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айдап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өтсең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қалмайды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Тасыса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бармаған сай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қалмайды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Тасыған өзен судың қуатымен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Көк шығып шөп бітпеген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жай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қалмайды.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Ел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қыстап күн көреді жаныбында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Дәм болар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алуан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алуан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балығында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таста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алтын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таста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сынамаққа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Сонда да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аққан өзен қалыбында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1484784"/>
            <a:ext cx="2736305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/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ДӘПТЕРМЕН ЖҰМЫС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http://klacc.kz/storage/app/public/pages/vKNZkqPJHe8BMfFrp1ElWaka3JYGxDDWkMzCTGP4.jpeg"/>
          <p:cNvPicPr/>
          <p:nvPr/>
        </p:nvPicPr>
        <p:blipFill>
          <a:blip r:embed="rId2" cstate="print">
            <a:lum bright="9000" contrast="-10000"/>
          </a:blip>
          <a:srcRect l="11397" t="28686" b="51016"/>
          <a:stretch>
            <a:fillRect/>
          </a:stretch>
        </p:blipFill>
        <p:spPr bwMode="auto">
          <a:xfrm>
            <a:off x="0" y="764704"/>
            <a:ext cx="882047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Синквейн әдісі</a:t>
            </a:r>
            <a:b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жолды өлең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8686800" cy="4525963"/>
          </a:xfrm>
        </p:spPr>
        <p:txBody>
          <a:bodyPr/>
          <a:lstStyle/>
          <a:p>
            <a:r>
              <a:rPr lang="kk-KZ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АТЫ: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ӨЗЕН</a:t>
            </a:r>
            <a:endParaRPr lang="kk-KZ" b="1" u="sng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ЕТІСТІК:  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______________________________</a:t>
            </a:r>
            <a:endParaRPr lang="kk-KZ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СЫН ЕСІМ: 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____________________________</a:t>
            </a:r>
            <a:endParaRPr lang="kk-KZ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СӨЙЛЕМ: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____________________________</a:t>
            </a:r>
            <a:endParaRPr lang="kk-KZ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МӘНДЕС СӨЗ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 ________________________</a:t>
            </a:r>
            <a:r>
              <a:rPr lang="kk-KZ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boombob.ru/img/picture/Apr/09/739df65a28ce5f3081851beff56161f9/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437112"/>
            <a:ext cx="688076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ӨЗЕННІҢ  ПАЙДАСЫ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lacc.kz/storage/app/public/pages/vKNZkqPJHe8BMfFrp1ElWaka3JYGxDDWkMzCTGP4.jpeg"/>
          <p:cNvPicPr/>
          <p:nvPr/>
        </p:nvPicPr>
        <p:blipFill>
          <a:blip r:embed="rId2" cstate="print"/>
          <a:srcRect t="55653" r="11397" b="18790"/>
          <a:stretch>
            <a:fillRect/>
          </a:stretch>
        </p:blipFill>
        <p:spPr bwMode="auto">
          <a:xfrm>
            <a:off x="323528" y="1124744"/>
            <a:ext cx="8568952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16" y="260648"/>
            <a:ext cx="8820472" cy="1143000"/>
          </a:xfrm>
        </p:spPr>
        <p:txBody>
          <a:bodyPr>
            <a:normAutofit fontScale="90000"/>
          </a:bodyPr>
          <a:lstStyle/>
          <a:p>
            <a:r>
              <a:rPr lang="kk-KZ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Семантикалық  картаны толтыру. (+</a:t>
            </a:r>
            <a:r>
              <a:rPr lang="kk-KZ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kk-KZ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908720"/>
          <a:ext cx="8820471" cy="5462392"/>
        </p:xfrm>
        <a:graphic>
          <a:graphicData uri="http://schemas.openxmlformats.org/drawingml/2006/table">
            <a:tbl>
              <a:tblPr/>
              <a:tblGrid>
                <a:gridCol w="3240360"/>
                <a:gridCol w="1008112"/>
                <a:gridCol w="1152128"/>
                <a:gridCol w="1818982"/>
                <a:gridCol w="1600889"/>
              </a:tblGrid>
              <a:tr h="926047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Көркем сөздер</a:t>
                      </a:r>
                      <a:endParaRPr lang="ru-RU" sz="3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шөп</a:t>
                      </a:r>
                      <a:endParaRPr lang="ru-RU" sz="3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өзен</a:t>
                      </a:r>
                      <a:endParaRPr lang="ru-RU" sz="3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 smtClean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Жануар-лар</a:t>
                      </a:r>
                      <a:endParaRPr lang="ru-RU" sz="3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 smtClean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Балық-тар</a:t>
                      </a:r>
                      <a:endParaRPr lang="ru-RU" sz="3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Сарқыраған</a:t>
                      </a:r>
                      <a:endParaRPr lang="ru-RU" sz="320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Алуан-алуан</a:t>
                      </a:r>
                      <a:endParaRPr lang="ru-RU" sz="320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Айнадай</a:t>
                      </a:r>
                      <a:endParaRPr lang="ru-RU" sz="320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Жарқыраған</a:t>
                      </a:r>
                      <a:endParaRPr lang="ru-RU" sz="320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Тасыған</a:t>
                      </a:r>
                      <a:endParaRPr lang="ru-RU" sz="320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Көк шалғын</a:t>
                      </a:r>
                      <a:endParaRPr lang="ru-RU" sz="320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60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Оттай жанған</a:t>
                      </a:r>
                      <a:endParaRPr lang="ru-RU" sz="3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069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Аққан </a:t>
                      </a:r>
                      <a:endParaRPr lang="ru-RU" sz="32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kk-KZ" sz="3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147</Words>
  <Application>Microsoft Office PowerPoint</Application>
  <PresentationFormat>Экран 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Бағалау критерийлері:  </vt:lpstr>
      <vt:lpstr>ОЙ  АШАР</vt:lpstr>
      <vt:lpstr>ОҚУЛЫҚПЕН ЖҰМЫС ОҚУШЫЛАР   ОҚУЛЫҚТЫҢ   84-БЕТІНДЕ  БЕРІЛГЕН   ӨЛЕҢМЕН  ОҚЫП  ТАНЫСАДЫ.</vt:lpstr>
      <vt:lpstr>ДӘПТЕРМЕН ЖҰМЫС</vt:lpstr>
      <vt:lpstr>Синквейн әдісі 5 жолды өлең</vt:lpstr>
      <vt:lpstr>ӨЗЕННІҢ  ПАЙДАСЫ</vt:lpstr>
      <vt:lpstr>Семантикалық  картаны толтыру. (+)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Пользователь Windows</cp:lastModifiedBy>
  <cp:revision>24</cp:revision>
  <dcterms:created xsi:type="dcterms:W3CDTF">2020-03-31T18:17:44Z</dcterms:created>
  <dcterms:modified xsi:type="dcterms:W3CDTF">2020-05-16T07:11:38Z</dcterms:modified>
</cp:coreProperties>
</file>